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E3E5-EBD6-4CFA-8CF9-BD4A619C213C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B6F6-39FB-4713-8FAC-701301BE7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6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E3E5-EBD6-4CFA-8CF9-BD4A619C213C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B6F6-39FB-4713-8FAC-701301BE7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67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E3E5-EBD6-4CFA-8CF9-BD4A619C213C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B6F6-39FB-4713-8FAC-701301BE7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77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E3E5-EBD6-4CFA-8CF9-BD4A619C213C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B6F6-39FB-4713-8FAC-701301BE7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05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E3E5-EBD6-4CFA-8CF9-BD4A619C213C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B6F6-39FB-4713-8FAC-701301BE7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9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E3E5-EBD6-4CFA-8CF9-BD4A619C213C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B6F6-39FB-4713-8FAC-701301BE7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E3E5-EBD6-4CFA-8CF9-BD4A619C213C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B6F6-39FB-4713-8FAC-701301BE7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87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E3E5-EBD6-4CFA-8CF9-BD4A619C213C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B6F6-39FB-4713-8FAC-701301BE7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4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E3E5-EBD6-4CFA-8CF9-BD4A619C213C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B6F6-39FB-4713-8FAC-701301BE7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2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E3E5-EBD6-4CFA-8CF9-BD4A619C213C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B6F6-39FB-4713-8FAC-701301BE7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5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E3E5-EBD6-4CFA-8CF9-BD4A619C213C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B6F6-39FB-4713-8FAC-701301BE7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67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DE3E5-EBD6-4CFA-8CF9-BD4A619C213C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0B6F6-39FB-4713-8FAC-701301BE7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8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1.png"/><Relationship Id="rId2" Type="http://schemas.microsoft.com/office/2007/relationships/media" Target="../media/media10.wav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1.png"/><Relationship Id="rId2" Type="http://schemas.microsoft.com/office/2007/relationships/media" Target="../media/media11.wav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1.pn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1454727" y="533400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400" b="1" i="1" dirty="0" smtClean="0">
                <a:solidFill>
                  <a:schemeClr val="tx1"/>
                </a:solidFill>
              </a:rPr>
              <a:t>جامعة البصرة </a:t>
            </a:r>
          </a:p>
          <a:p>
            <a:pPr algn="ctr"/>
            <a:r>
              <a:rPr lang="ar-IQ" sz="2400" b="1" i="1" dirty="0" smtClean="0">
                <a:solidFill>
                  <a:schemeClr val="tx1"/>
                </a:solidFill>
              </a:rPr>
              <a:t>كلية التربية للبنات    </a:t>
            </a:r>
          </a:p>
          <a:p>
            <a:pPr algn="ctr"/>
            <a:r>
              <a:rPr lang="ar-IQ" sz="2400" b="1" i="1" dirty="0" smtClean="0">
                <a:solidFill>
                  <a:schemeClr val="tx1"/>
                </a:solidFill>
              </a:rPr>
              <a:t>قسم العلوم التربوية والنفسية </a:t>
            </a:r>
            <a:endParaRPr lang="en-US" sz="2400" b="1" i="1" dirty="0" smtClean="0">
              <a:solidFill>
                <a:schemeClr val="tx1"/>
              </a:solidFill>
            </a:endParaRPr>
          </a:p>
          <a:p>
            <a:endParaRPr lang="en-US" sz="2400" dirty="0"/>
          </a:p>
        </p:txBody>
      </p:sp>
      <p:sp>
        <p:nvSpPr>
          <p:cNvPr id="6" name="مربع نص 5"/>
          <p:cNvSpPr txBox="1"/>
          <p:nvPr/>
        </p:nvSpPr>
        <p:spPr>
          <a:xfrm>
            <a:off x="1762991" y="2286000"/>
            <a:ext cx="579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3200" b="1" dirty="0" smtClean="0">
                <a:solidFill>
                  <a:srgbClr val="FF0000"/>
                </a:solidFill>
              </a:rPr>
              <a:t>محاضرات مادة الاحصاء الاستدلالي - اختبار  </a:t>
            </a:r>
            <a:r>
              <a:rPr lang="en-US" sz="3200" b="1" dirty="0" smtClean="0">
                <a:solidFill>
                  <a:srgbClr val="FF0000"/>
                </a:solidFill>
              </a:rPr>
              <a:t>(t)</a:t>
            </a:r>
            <a:r>
              <a:rPr lang="ar-IQ" sz="3200" b="1" dirty="0" smtClean="0">
                <a:solidFill>
                  <a:srgbClr val="FF0000"/>
                </a:solidFill>
              </a:rPr>
              <a:t>  لعينتين مستقلتين </a:t>
            </a:r>
            <a:r>
              <a:rPr lang="en-US" sz="3200" b="1" dirty="0" smtClean="0">
                <a:solidFill>
                  <a:srgbClr val="FF0000"/>
                </a:solidFill>
              </a:rPr>
              <a:t>      </a:t>
            </a:r>
            <a:r>
              <a:rPr lang="ar-IQ" sz="3200" b="1" dirty="0" smtClean="0">
                <a:solidFill>
                  <a:srgbClr val="FF0000"/>
                </a:solidFill>
              </a:rPr>
              <a:t>    (غير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ar-IQ" sz="3200" b="1" dirty="0" smtClean="0">
                <a:solidFill>
                  <a:srgbClr val="FF0000"/>
                </a:solidFill>
              </a:rPr>
              <a:t>متساويتين</a:t>
            </a:r>
            <a:r>
              <a:rPr lang="ar-IQ" sz="3200" b="1" dirty="0" smtClean="0">
                <a:solidFill>
                  <a:srgbClr val="FF0000"/>
                </a:solidFill>
              </a:rPr>
              <a:t>) - المرحلة الثالثة – </a:t>
            </a:r>
            <a:r>
              <a:rPr lang="ar-IQ" sz="3200" b="1" dirty="0" err="1" smtClean="0">
                <a:solidFill>
                  <a:srgbClr val="FF0000"/>
                </a:solidFill>
              </a:rPr>
              <a:t>م.م</a:t>
            </a:r>
            <a:r>
              <a:rPr lang="ar-IQ" sz="3200" b="1" dirty="0" smtClean="0">
                <a:solidFill>
                  <a:srgbClr val="FF0000"/>
                </a:solidFill>
              </a:rPr>
              <a:t>. نداء قاسم محمد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 rtl="1"/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343891" y="5410200"/>
            <a:ext cx="662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i="1" dirty="0" smtClean="0">
                <a:solidFill>
                  <a:schemeClr val="tx1"/>
                </a:solidFill>
              </a:rPr>
              <a:t>المحاضرة الثانية  </a:t>
            </a:r>
          </a:p>
          <a:p>
            <a:pPr algn="ctr"/>
            <a:r>
              <a:rPr lang="ar-IQ" sz="2800" b="1" i="1" dirty="0" smtClean="0">
                <a:solidFill>
                  <a:schemeClr val="tx1"/>
                </a:solidFill>
              </a:rPr>
              <a:t>الكورس الثاني</a:t>
            </a:r>
            <a:endParaRPr lang="en-US" sz="2800" b="1" i="1" dirty="0" smtClean="0"/>
          </a:p>
          <a:p>
            <a:pPr algn="ctr" rtl="1"/>
            <a:endParaRPr lang="en-US" sz="2800" b="1" i="1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428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4864">
        <p:split orient="vert"/>
      </p:transition>
    </mc:Choice>
    <mc:Fallback>
      <p:transition spd="slow" advTm="2486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جدول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7005716"/>
                  </p:ext>
                </p:extLst>
              </p:nvPr>
            </p:nvGraphicFramePr>
            <p:xfrm>
              <a:off x="1659080" y="457200"/>
              <a:ext cx="6096000" cy="45802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/>
                    <a:gridCol w="2032000"/>
                    <a:gridCol w="203200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ar-IQ" sz="2400" b="1" dirty="0" smtClean="0"/>
                            <a:t>المناقشة </a:t>
                          </a:r>
                          <a:r>
                            <a:rPr lang="en-US" sz="2400" b="1" dirty="0" smtClean="0"/>
                            <a:t>x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latin typeface="Cambria Math"/>
                                  </a:rPr>
                                  <m:t>𝒙</m:t>
                                </m:r>
                                <m:r>
                                  <a:rPr lang="en-US" sz="2400" b="1" i="1" smtClean="0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2400" b="1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b="1" i="1" smtClean="0">
                                            <a:latin typeface="Cambria Math"/>
                                          </a:rPr>
                                          <m:t>𝒙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ar-IQ" sz="2400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400" b="1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1" i="1" smtClean="0">
                                            <a:latin typeface="Cambria Math"/>
                                          </a:rPr>
                                          <m:t>𝒙</m:t>
                                        </m:r>
                                        <m:r>
                                          <a:rPr lang="en-US" sz="2400" b="1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1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̅"/>
                                                <m:ctrlPr>
                                                  <a:rPr lang="en-US" sz="2400" b="1" i="1" smtClean="0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400" b="1" i="1" smtClean="0">
                                                    <a:latin typeface="Cambria Math"/>
                                                  </a:rPr>
                                                  <m:t>𝒙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ar-IQ" sz="24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  <m:r>
                                          <m:rPr>
                                            <m:nor/>
                                          </m:rPr>
                                          <a:rPr lang="en-US" sz="2400" b="1" dirty="0"/>
                                          <m:t> 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b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1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1-2.62=-1.62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2.62</a:t>
                          </a:r>
                          <a:endParaRPr lang="en-US" sz="2400" b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5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5-2.62=2.38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5.66</a:t>
                          </a:r>
                          <a:endParaRPr lang="en-US" sz="2400" b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3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3-</a:t>
                          </a:r>
                          <a:r>
                            <a:rPr lang="en-US" sz="2400" b="1" dirty="0" smtClean="0"/>
                            <a:t>2.62=0.38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0.14</a:t>
                          </a:r>
                          <a:endParaRPr lang="en-US" sz="2400" b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4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4-</a:t>
                          </a:r>
                          <a:r>
                            <a:rPr lang="en-US" sz="2400" b="1" dirty="0" smtClean="0"/>
                            <a:t>2.62=1.38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1.90</a:t>
                          </a:r>
                          <a:endParaRPr lang="en-US" sz="2400" b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2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2-</a:t>
                          </a:r>
                          <a:r>
                            <a:rPr lang="en-US" sz="2400" b="1" dirty="0" smtClean="0"/>
                            <a:t>2.62=-0.62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0.38</a:t>
                          </a:r>
                          <a:endParaRPr lang="en-US" sz="2400" b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1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1-</a:t>
                          </a:r>
                          <a:r>
                            <a:rPr lang="en-US" sz="2400" b="1" dirty="0" smtClean="0"/>
                            <a:t>2.62=-1.62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2.62</a:t>
                          </a:r>
                          <a:endParaRPr lang="en-US" sz="2400" b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3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3-</a:t>
                          </a:r>
                          <a:r>
                            <a:rPr lang="en-US" sz="2400" b="1" dirty="0" smtClean="0"/>
                            <a:t>2.62=0.38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0.14</a:t>
                          </a:r>
                          <a:endParaRPr lang="en-US" sz="2400" b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2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2-</a:t>
                          </a:r>
                          <a:r>
                            <a:rPr lang="en-US" sz="2400" b="1" dirty="0" smtClean="0"/>
                            <a:t>2.62=-0.62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0.38</a:t>
                          </a:r>
                          <a:endParaRPr lang="en-US" sz="2400" b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Sum=</a:t>
                          </a:r>
                          <a:r>
                            <a:rPr lang="ar-IQ" sz="2400" b="1" dirty="0" smtClean="0"/>
                            <a:t>21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ar-IQ" sz="2400" b="1" dirty="0" smtClean="0"/>
                            <a:t>0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13.84</a:t>
                          </a:r>
                          <a:endParaRPr lang="en-US" sz="2400" b="1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6" name="جدول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7005716"/>
                  </p:ext>
                </p:extLst>
              </p:nvPr>
            </p:nvGraphicFramePr>
            <p:xfrm>
              <a:off x="1659080" y="457200"/>
              <a:ext cx="6096000" cy="45802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/>
                    <a:gridCol w="2032000"/>
                    <a:gridCol w="2032000"/>
                  </a:tblGrid>
                  <a:tr h="465455">
                    <a:tc>
                      <a:txBody>
                        <a:bodyPr/>
                        <a:lstStyle/>
                        <a:p>
                          <a:r>
                            <a:rPr lang="ar-IQ" sz="2400" b="1" dirty="0" smtClean="0"/>
                            <a:t>المناقشة </a:t>
                          </a:r>
                          <a:r>
                            <a:rPr lang="en-US" sz="2400" b="1" dirty="0" smtClean="0"/>
                            <a:t>x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99701" t="-11842" r="-100000" b="-9184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200300" t="-11842" r="-300" b="-918421"/>
                          </a:stretch>
                        </a:blip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1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1-2.62=-1.62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2.62</a:t>
                          </a:r>
                          <a:endParaRPr lang="en-US" sz="2400" b="1" dirty="0"/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5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5-2.62=2.38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5.66</a:t>
                          </a:r>
                          <a:endParaRPr lang="en-US" sz="2400" b="1" dirty="0"/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3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3-</a:t>
                          </a:r>
                          <a:r>
                            <a:rPr lang="en-US" sz="2400" b="1" dirty="0" smtClean="0"/>
                            <a:t>2.62=0.38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0.14</a:t>
                          </a:r>
                          <a:endParaRPr lang="en-US" sz="2400" b="1" dirty="0"/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4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4-</a:t>
                          </a:r>
                          <a:r>
                            <a:rPr lang="en-US" sz="2400" b="1" dirty="0" smtClean="0"/>
                            <a:t>2.62=1.38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1.90</a:t>
                          </a:r>
                          <a:endParaRPr lang="en-US" sz="2400" b="1" dirty="0"/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2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2-</a:t>
                          </a:r>
                          <a:r>
                            <a:rPr lang="en-US" sz="2400" b="1" dirty="0" smtClean="0"/>
                            <a:t>2.62=-0.62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0.38</a:t>
                          </a:r>
                          <a:endParaRPr lang="en-US" sz="2400" b="1" dirty="0"/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1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1-</a:t>
                          </a:r>
                          <a:r>
                            <a:rPr lang="en-US" sz="2400" b="1" dirty="0" smtClean="0"/>
                            <a:t>2.62=-1.62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2.62</a:t>
                          </a:r>
                          <a:endParaRPr lang="en-US" sz="2400" b="1" dirty="0"/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3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3-</a:t>
                          </a:r>
                          <a:r>
                            <a:rPr lang="en-US" sz="2400" b="1" dirty="0" smtClean="0"/>
                            <a:t>2.62=0.38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0.14</a:t>
                          </a:r>
                          <a:endParaRPr lang="en-US" sz="2400" b="1" dirty="0"/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2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2-</a:t>
                          </a:r>
                          <a:r>
                            <a:rPr lang="en-US" sz="2400" b="1" dirty="0" smtClean="0"/>
                            <a:t>2.62=-0.62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0.38</a:t>
                          </a:r>
                          <a:endParaRPr lang="en-US" sz="2400" b="1" dirty="0"/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Sum=</a:t>
                          </a:r>
                          <a:r>
                            <a:rPr lang="ar-IQ" sz="2400" b="1" dirty="0" smtClean="0"/>
                            <a:t>21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ar-IQ" sz="2400" b="1" dirty="0" smtClean="0"/>
                            <a:t>0</a:t>
                          </a:r>
                          <a:endParaRPr 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smtClean="0"/>
                            <a:t>13.84</a:t>
                          </a:r>
                          <a:endParaRPr lang="en-US" sz="2400" b="1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مستطيل 7"/>
              <p:cNvSpPr/>
              <p:nvPr/>
            </p:nvSpPr>
            <p:spPr>
              <a:xfrm>
                <a:off x="554181" y="5358729"/>
                <a:ext cx="8305799" cy="6818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sz="24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  <a:ea typeface="Cambria Math"/>
                              </a:rPr>
                              <m:t>𝜹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e>
                      <m:sub/>
                      <m:sup>
                        <m:r>
                          <a:rPr lang="en-US" sz="2400" b="1" i="1">
                            <a:latin typeface="Cambria Math"/>
                          </a:rPr>
                          <m:t>𝟐</m:t>
                        </m:r>
                      </m:sup>
                    </m:sSubSup>
                    <m:r>
                      <a:rPr lang="en-US" sz="24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latin typeface="Cambria Math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en-US" sz="2400" b="1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1" i="1">
                                <a:latin typeface="Cambria Math"/>
                              </a:rPr>
                              <m:t>𝒊</m:t>
                            </m:r>
                            <m:r>
                              <m:rPr>
                                <m:brk m:alnAt="23"/>
                              </m:rPr>
                              <a:rPr lang="en-US" sz="2400" b="1" i="1">
                                <a:latin typeface="Cambria Math"/>
                              </a:rPr>
                              <m:t>=</m:t>
                            </m:r>
                            <m:r>
                              <m:rPr>
                                <m:brk m:alnAt="23"/>
                              </m:rPr>
                              <a:rPr lang="en-US" sz="2400" b="1" i="1">
                                <a:latin typeface="Cambria Math"/>
                              </a:rPr>
                              <m:t>𝟏</m:t>
                            </m:r>
                          </m:sub>
                          <m:sup>
                            <m:r>
                              <a:rPr lang="en-US" sz="2400" b="1" i="1">
                                <a:latin typeface="Cambria Math"/>
                              </a:rPr>
                              <m:t>𝒏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2400" b="1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b="1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1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>
                                            <a:latin typeface="Cambria Math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400" b="1" i="1">
                                            <a:latin typeface="Cambria Math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  <m:r>
                                      <a:rPr lang="en-US" sz="2400" b="1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b="1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sz="2400" b="1" i="1" smtClean="0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400" b="1" i="1" smtClean="0">
                                                <a:latin typeface="Cambria Math"/>
                                              </a:rPr>
                                              <m:t>𝒙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400" b="1" i="1" smtClean="0">
                                            <a:latin typeface="Cambria Math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2400" b="1" i="1"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</m:e>
                        </m:nary>
                      </m:num>
                      <m:den>
                        <m:r>
                          <a:rPr lang="en-US" sz="2400" b="1" i="1">
                            <a:latin typeface="Cambria Math"/>
                          </a:rPr>
                          <m:t>𝒏</m:t>
                        </m:r>
                      </m:den>
                    </m:f>
                    <m:r>
                      <a:rPr lang="en-US" sz="24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/>
                          </a:rPr>
                          <m:t>𝟏𝟑</m:t>
                        </m:r>
                        <m:r>
                          <a:rPr lang="en-US" sz="2400" b="1" i="1" smtClean="0">
                            <a:latin typeface="Cambria Math"/>
                          </a:rPr>
                          <m:t>.</m:t>
                        </m:r>
                        <m:r>
                          <a:rPr lang="en-US" sz="2400" b="1" i="1" smtClean="0">
                            <a:latin typeface="Cambria Math"/>
                          </a:rPr>
                          <m:t>𝟖𝟒</m:t>
                        </m:r>
                      </m:num>
                      <m:den>
                        <m:r>
                          <a:rPr lang="en-US" sz="2400" b="1" i="1" smtClean="0">
                            <a:latin typeface="Cambria Math"/>
                          </a:rPr>
                          <m:t>𝟖</m:t>
                        </m:r>
                      </m:den>
                    </m:f>
                    <m:r>
                      <a:rPr lang="en-US" sz="2400" b="1" i="1">
                        <a:latin typeface="Cambria Math"/>
                      </a:rPr>
                      <m:t>=</m:t>
                    </m:r>
                  </m:oMath>
                </a14:m>
                <a:r>
                  <a:rPr lang="en-US" sz="2400" b="1" dirty="0" smtClean="0"/>
                  <a:t>1.73</a:t>
                </a:r>
                <a:endParaRPr lang="en-US" sz="2400" b="1" dirty="0"/>
              </a:p>
            </p:txBody>
          </p:sp>
        </mc:Choice>
        <mc:Fallback>
          <p:sp>
            <p:nvSpPr>
              <p:cNvPr id="8" name="مستطيل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81" y="5358729"/>
                <a:ext cx="8305799" cy="681853"/>
              </a:xfrm>
              <a:prstGeom prst="rect">
                <a:avLst/>
              </a:prstGeom>
              <a:blipFill rotWithShape="1">
                <a:blip r:embed="rId6"/>
                <a:stretch>
                  <a:fillRect b="-8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صوت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133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454"/>
    </mc:Choice>
    <mc:Fallback>
      <p:transition spd="slow" advTm="134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مربع نص 3"/>
              <p:cNvSpPr txBox="1"/>
              <p:nvPr/>
            </p:nvSpPr>
            <p:spPr>
              <a:xfrm>
                <a:off x="228600" y="609600"/>
                <a:ext cx="8153400" cy="1289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endParaRPr lang="ar-IQ" sz="2400" b="1" dirty="0" smtClean="0"/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b="1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ar-IQ" sz="2400" b="1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𝟓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           </m:t>
                      </m:r>
                      <m:sSub>
                        <m:sSub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b="1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ar-IQ" sz="2400" b="1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𝟐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𝟔𝟐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           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/>
                                  <a:ea typeface="Cambria Math"/>
                                </a:rPr>
                                <m:t>𝜹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e>
                        <m:sup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𝟒</m:t>
                      </m:r>
                      <m:r>
                        <a:rPr lang="en-US" sz="2400" b="1" i="1" smtClean="0">
                          <a:latin typeface="Cambria Math"/>
                        </a:rPr>
                        <m:t>         </m:t>
                      </m:r>
                      <m:sSup>
                        <m:sSup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/>
                                  <a:ea typeface="Cambria Math"/>
                                </a:rPr>
                                <m:t>𝜹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e>
                        <m:sup>
                          <m:r>
                            <a:rPr lang="en-US" sz="2400" b="1" i="1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  <m:r>
                        <a:rPr lang="en-US" sz="2400" b="1" i="1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𝟏</m:t>
                      </m:r>
                      <m:r>
                        <a:rPr lang="en-US" sz="2400" b="1" i="1" smtClean="0">
                          <a:latin typeface="Cambria Math"/>
                        </a:rPr>
                        <m:t>.</m:t>
                      </m:r>
                      <m:r>
                        <a:rPr lang="en-US" sz="2400" b="1" i="1" smtClean="0">
                          <a:latin typeface="Cambria Math"/>
                        </a:rPr>
                        <m:t>𝟕𝟑</m:t>
                      </m:r>
                    </m:oMath>
                  </m:oMathPara>
                </a14:m>
                <a:endParaRPr lang="en-US" sz="2400" b="1" dirty="0" smtClean="0"/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𝟕</m:t>
                      </m:r>
                      <m:r>
                        <a:rPr lang="en-US" sz="2400" b="1" i="1" smtClean="0">
                          <a:latin typeface="Cambria Math"/>
                        </a:rPr>
                        <m:t>             </m:t>
                      </m:r>
                      <m:sSub>
                        <m:sSub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𝟖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09600"/>
                <a:ext cx="8153400" cy="12895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مستطيل 4"/>
              <p:cNvSpPr/>
              <p:nvPr/>
            </p:nvSpPr>
            <p:spPr>
              <a:xfrm>
                <a:off x="228600" y="2786420"/>
                <a:ext cx="8610600" cy="2690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𝐭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𝐱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1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000" b="1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𝐱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1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0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sz="2000" b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000" b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𝛅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  <m:sup>
                                          <m:r>
                                            <a:rPr lang="en-US" sz="2000" b="1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sz="2000" b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𝐧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  <m:r>
                                        <a:rPr lang="ar-IQ" sz="2000" b="1" i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𝛅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  <m:sup>
                                          <m:r>
                                            <a:rPr lang="en-US" sz="2000" b="1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sz="2000" b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𝐧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000" b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𝐧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  <m:r>
                                        <a:rPr lang="ar-IQ" sz="2000" b="1" i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ar-IQ" sz="2000" b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𝐧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  <m:r>
                                        <a:rPr lang="ar-IQ" sz="2000" b="1" i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ar-IQ" sz="2000" b="1" i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</m:rad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𝟏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𝐧</m:t>
                                      </m:r>
                                    </m:e>
                                    <m:sub>
                                      <m:r>
                                        <a:rPr lang="en-US" sz="2000" b="1" i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𝟏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b="1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𝟏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𝐧</m:t>
                                      </m:r>
                                    </m:e>
                                    <m:sub>
                                      <m:r>
                                        <a:rPr lang="en-US" sz="2000" b="1" i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𝟓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𝟔𝟐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0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sz="2000" b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ctrlPr>
                                            <a:rPr lang="en-US" sz="2000" b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𝟒</m:t>
                                          </m:r>
                                        </m:e>
                                      </m:d>
                                      <m:d>
                                        <m:dPr>
                                          <m:ctrlPr>
                                            <a:rPr lang="en-US" sz="2000" b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𝟕</m:t>
                                          </m:r>
                                        </m:e>
                                      </m:d>
                                      <m:r>
                                        <a:rPr lang="en-US" sz="20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+(</m:t>
                                      </m:r>
                                      <m:r>
                                        <a:rPr lang="en-US" sz="20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𝟏</m:t>
                                      </m:r>
                                      <m:r>
                                        <a:rPr lang="en-US" sz="20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.</m:t>
                                      </m:r>
                                      <m:r>
                                        <a:rPr lang="en-US" sz="20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𝟕𝟑</m:t>
                                      </m:r>
                                      <m:r>
                                        <a:rPr lang="en-US" sz="20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)(</m:t>
                                      </m:r>
                                      <m:r>
                                        <a:rPr lang="en-US" sz="20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𝟖</m:t>
                                      </m:r>
                                      <m:r>
                                        <a:rPr lang="en-US" sz="20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) </m:t>
                                      </m:r>
                                    </m:num>
                                    <m:den>
                                      <m:r>
                                        <a:rPr lang="en-US" sz="20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𝟕</m:t>
                                      </m:r>
                                      <m:r>
                                        <a:rPr lang="ar-IQ" sz="2000" b="1" i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+</m:t>
                                      </m:r>
                                      <m:r>
                                        <a:rPr lang="en-US" sz="20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𝟖</m:t>
                                      </m:r>
                                      <m:r>
                                        <a:rPr lang="ar-IQ" sz="2000" b="1" i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ar-IQ" sz="2000" b="1" i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</m:rad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2000" b="1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𝟕</m:t>
                                  </m:r>
                                </m:den>
                              </m:f>
                              <m:r>
                                <a:rPr lang="en-US" sz="2000" b="1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2000" b="1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𝟖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2000" b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 algn="ctr"/>
                <a:endParaRPr lang="ar-IQ" sz="1400" b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𝟑𝟖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000" b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sz="2000" b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𝟐𝟖</m:t>
                                      </m:r>
                                      <m:r>
                                        <a:rPr lang="en-US" sz="20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+</m:t>
                                      </m:r>
                                      <m:r>
                                        <a:rPr lang="en-US" sz="20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𝟏𝟑</m:t>
                                      </m:r>
                                      <m:r>
                                        <a:rPr lang="en-US" sz="20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.</m:t>
                                      </m:r>
                                      <m:r>
                                        <a:rPr lang="en-US" sz="20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𝟖𝟒</m:t>
                                      </m:r>
                                    </m:num>
                                    <m:den>
                                      <m:r>
                                        <a:rPr lang="en-US" sz="20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𝟏𝟑</m:t>
                                      </m:r>
                                    </m:den>
                                  </m:f>
                                </m:e>
                              </m:rad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𝟎</m:t>
                              </m:r>
                              <m:r>
                                <a:rPr lang="en-US" sz="20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en-US" sz="20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𝟐𝟔</m:t>
                              </m:r>
                            </m:e>
                          </m:d>
                        </m:den>
                      </m:f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𝟑𝟖</m:t>
                          </m:r>
                        </m:num>
                        <m:den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𝟕𝟗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)(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𝟎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𝟐𝟔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𝟑𝟖</m:t>
                          </m:r>
                        </m:num>
                        <m:den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𝟎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𝟓𝟏𝟐𝟐</m:t>
                          </m:r>
                        </m:den>
                      </m:f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𝟒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𝟔𝟒</m:t>
                      </m:r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مستطيل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786420"/>
                <a:ext cx="8610600" cy="269099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71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841"/>
    </mc:Choice>
    <mc:Fallback>
      <p:transition spd="slow" advTm="126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457200" y="1371600"/>
            <a:ext cx="807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IQ" sz="2400" b="1" dirty="0" smtClean="0"/>
          </a:p>
          <a:p>
            <a:pPr algn="r" rtl="1"/>
            <a:endParaRPr lang="en-US" sz="2400" b="1" i="1" dirty="0" smtClean="0">
              <a:latin typeface="Cambria Math"/>
            </a:endParaRPr>
          </a:p>
          <a:p>
            <a:pPr algn="r" rtl="1"/>
            <a:r>
              <a:rPr lang="ar-IQ" sz="2400" b="1" dirty="0" smtClean="0"/>
              <a:t>بما ان قيمة </a:t>
            </a:r>
            <a:r>
              <a:rPr lang="en-US" sz="2400" b="1" dirty="0" smtClean="0"/>
              <a:t>t</a:t>
            </a:r>
            <a:r>
              <a:rPr lang="ar-IQ" sz="2400" b="1" dirty="0" smtClean="0"/>
              <a:t> المحسوبة = </a:t>
            </a:r>
            <a:r>
              <a:rPr lang="en-US" sz="2400" b="1" dirty="0" smtClean="0"/>
              <a:t> </a:t>
            </a:r>
            <a:r>
              <a:rPr lang="ar-IQ" sz="2400" b="1" dirty="0" smtClean="0"/>
              <a:t>4.64</a:t>
            </a:r>
            <a:r>
              <a:rPr lang="en-US" sz="2400" b="1" dirty="0" smtClean="0"/>
              <a:t>&lt;</a:t>
            </a:r>
            <a:r>
              <a:rPr lang="ar-IQ" sz="2400" b="1" dirty="0" smtClean="0"/>
              <a:t> </a:t>
            </a:r>
            <a:r>
              <a:rPr lang="en-US" sz="2400" b="1" dirty="0" smtClean="0"/>
              <a:t>t  </a:t>
            </a:r>
            <a:r>
              <a:rPr lang="ar-IQ" sz="2400" b="1" dirty="0" smtClean="0"/>
              <a:t> الجدولية =2.16  </a:t>
            </a:r>
            <a:endParaRPr lang="en-US" sz="2400" b="1" dirty="0" smtClean="0"/>
          </a:p>
          <a:p>
            <a:pPr algn="r" rtl="1"/>
            <a:endParaRPr lang="ar-IQ" sz="2400" b="1" dirty="0" smtClean="0"/>
          </a:p>
          <a:p>
            <a:pPr algn="r" rtl="1"/>
            <a:r>
              <a:rPr lang="ar-IQ" sz="2400" b="1" dirty="0" smtClean="0"/>
              <a:t>لذلك نرفض الفرض الصفري ونقبل الفرض البديل </a:t>
            </a:r>
            <a:endParaRPr lang="en-US" sz="2400" b="1" dirty="0" smtClean="0"/>
          </a:p>
          <a:p>
            <a:pPr algn="r" rtl="1"/>
            <a:endParaRPr lang="ar-IQ" sz="2400" b="1" dirty="0" smtClean="0"/>
          </a:p>
          <a:p>
            <a:pPr algn="r" rtl="1"/>
            <a:r>
              <a:rPr lang="ar-IQ" sz="2400" b="1" dirty="0" smtClean="0"/>
              <a:t>اي انه توجد فروقات ذات دلالة احصائية بين متوسطات المجموعتين </a:t>
            </a:r>
            <a:endParaRPr lang="en-US" sz="2400" b="1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46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99"/>
    </mc:Choice>
    <mc:Fallback>
      <p:transition spd="slow" advTm="23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1403931" y="1905000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3200" b="1" dirty="0" smtClean="0"/>
              <a:t>يستخدم هذا الاختبار عندما نريد مقارنة متوسط  الحساب  لمجموعتين مستقلتين عن بعضهما </a:t>
            </a:r>
            <a:r>
              <a:rPr lang="ar-IQ" sz="3200" b="1" dirty="0" smtClean="0"/>
              <a:t>البعض</a:t>
            </a:r>
            <a:r>
              <a:rPr lang="en-US" sz="3200" b="1" dirty="0" smtClean="0"/>
              <a:t> </a:t>
            </a:r>
            <a:r>
              <a:rPr lang="ar-IQ" sz="3200" b="1" dirty="0" smtClean="0"/>
              <a:t>ويكون </a:t>
            </a:r>
            <a:r>
              <a:rPr lang="ar-IQ" sz="3200" b="1" dirty="0" smtClean="0"/>
              <a:t>العدد فيهما غير متساوي </a:t>
            </a:r>
            <a:endParaRPr lang="en-US" sz="32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403932" y="37338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3200" b="1" i="1" u="sng" dirty="0" smtClean="0">
                <a:solidFill>
                  <a:srgbClr val="FF0000"/>
                </a:solidFill>
              </a:rPr>
              <a:t>خطوات الحل </a:t>
            </a:r>
            <a:endParaRPr lang="en-US" sz="3200" b="1" i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مربع نص 5"/>
              <p:cNvSpPr txBox="1"/>
              <p:nvPr/>
            </p:nvSpPr>
            <p:spPr>
              <a:xfrm>
                <a:off x="838200" y="5029200"/>
                <a:ext cx="7391400" cy="1437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2800" b="1" dirty="0" smtClean="0"/>
                  <a:t>نكتب الفروض  للمسألة </a:t>
                </a:r>
              </a:p>
              <a:p>
                <a:pPr algn="ctr" rtl="1"/>
                <a14:m>
                  <m:oMath xmlns:m="http://schemas.openxmlformats.org/officeDocument/2006/math">
                    <m:sSub>
                      <m:sSubPr>
                        <m:ctrlPr>
                          <a:rPr lang="ar-IQ" sz="28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/>
                          </a:rPr>
                          <m:t>𝑯</m:t>
                        </m:r>
                      </m:e>
                      <m:sub>
                        <m:r>
                          <a:rPr lang="en-US" sz="2800" b="1" i="1" smtClean="0"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ar-IQ" sz="2800" b="1" i="1" smtClean="0">
                        <a:latin typeface="Cambria Math"/>
                      </a:rPr>
                      <m:t>:</m:t>
                    </m:r>
                    <m:r>
                      <a:rPr lang="ar-IQ" sz="2800" b="1" i="1" smtClean="0">
                        <a:latin typeface="Cambria Math"/>
                        <a:ea typeface="Cambria Math"/>
                      </a:rPr>
                      <m:t>𝝁</m:t>
                    </m:r>
                    <m:r>
                      <a:rPr lang="ar-IQ" sz="2800" b="1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ar-IQ" sz="2800" b="1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ar-IQ" sz="2800" b="1" i="1" smtClean="0"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b>
                        <m:r>
                          <a:rPr lang="ar-IQ" sz="2800" b="1" i="1" smtClean="0">
                            <a:latin typeface="Cambria Math"/>
                            <a:ea typeface="Cambria Math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ar-IQ" sz="2800" b="1" dirty="0" smtClean="0"/>
                  <a:t> </a:t>
                </a:r>
                <a:endParaRPr lang="en-US" sz="2800" b="1" dirty="0" smtClean="0"/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IQ" sz="28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𝑯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ar-IQ" sz="2800" b="1" i="1" smtClean="0">
                          <a:latin typeface="Cambria Math"/>
                        </a:rPr>
                        <m:t>:</m:t>
                      </m:r>
                      <m:r>
                        <a:rPr lang="ar-IQ" sz="2800" b="1" i="1" smtClean="0">
                          <a:latin typeface="Cambria Math"/>
                          <a:ea typeface="Cambria Math"/>
                        </a:rPr>
                        <m:t>𝝁</m:t>
                      </m:r>
                      <m:r>
                        <a:rPr lang="ar-IQ" sz="2800" b="1" i="1" smtClean="0">
                          <a:latin typeface="Cambria Math"/>
                          <a:ea typeface="Cambria Math"/>
                        </a:rPr>
                        <m:t>≠</m:t>
                      </m:r>
                      <m:sSub>
                        <m:sSubPr>
                          <m:ctrlPr>
                            <a:rPr lang="ar-IQ" sz="28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ar-IQ" sz="2800" b="1" i="1" smtClean="0">
                              <a:latin typeface="Cambria Math"/>
                              <a:ea typeface="Cambria Math"/>
                            </a:rPr>
                            <m:t>𝝁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ar-IQ" sz="2800" b="1" dirty="0" smtClean="0"/>
              </a:p>
            </p:txBody>
          </p:sp>
        </mc:Choice>
        <mc:Fallback>
          <p:sp>
            <p:nvSpPr>
              <p:cNvPr id="6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29200"/>
                <a:ext cx="7391400" cy="1437573"/>
              </a:xfrm>
              <a:prstGeom prst="rect">
                <a:avLst/>
              </a:prstGeom>
              <a:blipFill rotWithShape="1">
                <a:blip r:embed="rId5"/>
                <a:stretch>
                  <a:fillRect t="-4237" r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مربع نص 1"/>
          <p:cNvSpPr txBox="1"/>
          <p:nvPr/>
        </p:nvSpPr>
        <p:spPr>
          <a:xfrm>
            <a:off x="1066800" y="457200"/>
            <a:ext cx="6890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3200" b="1" i="1" u="sng" dirty="0">
                <a:solidFill>
                  <a:srgbClr val="FF0000"/>
                </a:solidFill>
              </a:rPr>
              <a:t>اختبار  </a:t>
            </a:r>
            <a:r>
              <a:rPr lang="en-US" sz="3200" b="1" i="1" u="sng" dirty="0">
                <a:solidFill>
                  <a:srgbClr val="FF0000"/>
                </a:solidFill>
              </a:rPr>
              <a:t>(t)</a:t>
            </a:r>
            <a:r>
              <a:rPr lang="ar-IQ" sz="3200" b="1" i="1" u="sng" dirty="0">
                <a:solidFill>
                  <a:srgbClr val="FF0000"/>
                </a:solidFill>
              </a:rPr>
              <a:t>  لعينتين مستقلتين (</a:t>
            </a:r>
            <a:r>
              <a:rPr lang="ar-IQ" sz="3200" b="1" i="1" u="sng" dirty="0" err="1">
                <a:solidFill>
                  <a:srgbClr val="FF0000"/>
                </a:solidFill>
              </a:rPr>
              <a:t>غيرمتساويتين</a:t>
            </a:r>
            <a:r>
              <a:rPr lang="ar-IQ" sz="3200" b="1" i="1" u="sng" dirty="0">
                <a:solidFill>
                  <a:srgbClr val="FF0000"/>
                </a:solidFill>
              </a:rPr>
              <a:t>)</a:t>
            </a:r>
            <a:endParaRPr lang="en-US" sz="3200" i="1" u="sng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72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49"/>
    </mc:Choice>
    <mc:Fallback>
      <p:transition spd="slow" advTm="45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مربع نص 3"/>
              <p:cNvSpPr txBox="1"/>
              <p:nvPr/>
            </p:nvSpPr>
            <p:spPr>
              <a:xfrm>
                <a:off x="1219200" y="2209800"/>
                <a:ext cx="6978069" cy="2538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3200" b="1" dirty="0" smtClean="0"/>
                  <a:t>نجد المتوسط الحسابي والتباين لكل مجموعة </a:t>
                </a: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ar-IQ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ar-IQ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ar-IQ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m:rPr>
                                  <m:brk m:alnAt="23"/>
                                </m:r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ar-IQ" sz="32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ar-IQ" sz="3200" b="1" dirty="0" smtClean="0"/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m:rPr>
                                  <m:brk m:alnAt="23"/>
                                </m:r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3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209800"/>
                <a:ext cx="6978069" cy="2538772"/>
              </a:xfrm>
              <a:prstGeom prst="rect">
                <a:avLst/>
              </a:prstGeom>
              <a:blipFill rotWithShape="1">
                <a:blip r:embed="rId5"/>
                <a:stretch>
                  <a:fillRect t="-3125" r="-2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215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45"/>
    </mc:Choice>
    <mc:Fallback>
      <p:transition spd="slow" advTm="22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مربع نص 3"/>
              <p:cNvSpPr txBox="1"/>
              <p:nvPr/>
            </p:nvSpPr>
            <p:spPr>
              <a:xfrm>
                <a:off x="457200" y="1828800"/>
                <a:ext cx="7493004" cy="3111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3200" b="1" dirty="0" smtClean="0"/>
                  <a:t>ايجاد قيمة </a:t>
                </a:r>
                <a:r>
                  <a:rPr lang="en-US" sz="3200" b="1" dirty="0" smtClean="0"/>
                  <a:t>t </a:t>
                </a:r>
                <a:r>
                  <a:rPr lang="ar-IQ" sz="3200" b="1" dirty="0" smtClean="0"/>
                  <a:t> المحسوبة </a:t>
                </a:r>
                <a:r>
                  <a:rPr lang="ar-IQ" sz="3200" b="1" dirty="0" err="1" smtClean="0"/>
                  <a:t>بأستخدام</a:t>
                </a:r>
                <a:r>
                  <a:rPr lang="ar-IQ" sz="3200" b="1" dirty="0" smtClean="0"/>
                  <a:t> المعادلة التالية </a:t>
                </a:r>
                <a:r>
                  <a:rPr lang="ar-IQ" sz="3200" b="1" dirty="0" smtClean="0"/>
                  <a:t>:</a:t>
                </a:r>
              </a:p>
              <a:p>
                <a:pPr algn="r" rtl="1"/>
                <a:endParaRPr lang="ar-IQ" sz="3200" b="1" dirty="0" smtClean="0"/>
              </a:p>
              <a:p>
                <a:pPr algn="ctr" rtl="1"/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/>
                      </a:rPr>
                      <m:t>𝑡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𝛿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ar-IQ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𝛿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ar-IQ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ar-IQ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ar-IQ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ar-IQ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rad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den>
                    </m:f>
                  </m:oMath>
                </a14:m>
                <a:r>
                  <a:rPr lang="ar-IQ" sz="3200" dirty="0" smtClean="0">
                    <a:solidFill>
                      <a:srgbClr val="FF0000"/>
                    </a:solidFill>
                  </a:rPr>
                  <a:t> </a:t>
                </a:r>
                <a:endParaRPr lang="en-US" sz="3200" dirty="0">
                  <a:solidFill>
                    <a:srgbClr val="FF0000"/>
                  </a:solidFill>
                </a:endParaRPr>
              </a:p>
              <a:p>
                <a:pPr algn="r" rtl="1"/>
                <a:endParaRPr lang="en-US" sz="3200" b="1" dirty="0"/>
              </a:p>
            </p:txBody>
          </p:sp>
        </mc:Choice>
        <mc:Fallback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828800"/>
                <a:ext cx="7493004" cy="3111878"/>
              </a:xfrm>
              <a:prstGeom prst="rect">
                <a:avLst/>
              </a:prstGeom>
              <a:blipFill rotWithShape="1">
                <a:blip r:embed="rId5"/>
                <a:stretch>
                  <a:fillRect t="-2941" r="-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65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59"/>
    </mc:Choice>
    <mc:Fallback>
      <p:transition spd="slow" advTm="17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مربع نص 4"/>
              <p:cNvSpPr txBox="1"/>
              <p:nvPr/>
            </p:nvSpPr>
            <p:spPr>
              <a:xfrm>
                <a:off x="533400" y="1025098"/>
                <a:ext cx="772853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2400" b="1" dirty="0" smtClean="0"/>
                  <a:t>نجد قيمة </a:t>
                </a:r>
                <a:r>
                  <a:rPr lang="en-US" sz="2400" b="1" dirty="0" smtClean="0"/>
                  <a:t>t</a:t>
                </a:r>
                <a:r>
                  <a:rPr lang="ar-IQ" sz="2400" b="1" dirty="0" smtClean="0"/>
                  <a:t> الجدولية عند مستوى معنوية (0.05) ودرجة حرية </a:t>
                </a: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𝒅𝒇</m:t>
                      </m:r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r>
                        <a:rPr lang="en-US" sz="2400" b="1" i="1" smtClean="0">
                          <a:latin typeface="Cambria Math"/>
                        </a:rPr>
                        <m:t>𝟐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5" name="مربع نص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025098"/>
                <a:ext cx="7728531" cy="830997"/>
              </a:xfrm>
              <a:prstGeom prst="rect">
                <a:avLst/>
              </a:prstGeom>
              <a:blipFill rotWithShape="1">
                <a:blip r:embed="rId5"/>
                <a:stretch>
                  <a:fillRect t="-6618" r="-1263" b="-9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مربع نص 5"/>
          <p:cNvSpPr txBox="1"/>
          <p:nvPr/>
        </p:nvSpPr>
        <p:spPr>
          <a:xfrm>
            <a:off x="748144" y="2971800"/>
            <a:ext cx="77285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dirty="0" smtClean="0"/>
              <a:t>نقارن بين قيمة </a:t>
            </a:r>
            <a:r>
              <a:rPr lang="en-US" sz="2400" b="1" dirty="0" smtClean="0"/>
              <a:t>t</a:t>
            </a:r>
            <a:r>
              <a:rPr lang="ar-IQ" sz="2400" b="1" dirty="0" smtClean="0"/>
              <a:t> المحسوبة والجدولية </a:t>
            </a:r>
            <a:endParaRPr lang="ar-IQ" sz="2400" b="1" dirty="0" smtClean="0"/>
          </a:p>
          <a:p>
            <a:pPr algn="r" rtl="1"/>
            <a:endParaRPr lang="ar-IQ" sz="2400" b="1" dirty="0" smtClean="0"/>
          </a:p>
          <a:p>
            <a:pPr algn="r" rtl="1"/>
            <a:r>
              <a:rPr lang="ar-IQ" sz="2400" b="1" dirty="0" smtClean="0"/>
              <a:t>اذا كانت </a:t>
            </a:r>
            <a:r>
              <a:rPr lang="ar-IQ" sz="2400" b="1" dirty="0" smtClean="0"/>
              <a:t>قيمة  </a:t>
            </a:r>
            <a:r>
              <a:rPr lang="en-US" sz="2400" b="1" dirty="0" smtClean="0"/>
              <a:t>t</a:t>
            </a:r>
            <a:r>
              <a:rPr lang="ar-IQ" sz="2400" b="1" dirty="0" smtClean="0"/>
              <a:t> </a:t>
            </a:r>
            <a:r>
              <a:rPr lang="ar-IQ" sz="2400" b="1" dirty="0" smtClean="0"/>
              <a:t> المحسوبة  </a:t>
            </a:r>
            <a:r>
              <a:rPr lang="en-US" sz="2400" b="1" dirty="0" smtClean="0"/>
              <a:t>&lt;</a:t>
            </a:r>
            <a:r>
              <a:rPr lang="ar-IQ" sz="2400" b="1" dirty="0" smtClean="0"/>
              <a:t>  قيمة  </a:t>
            </a:r>
            <a:r>
              <a:rPr lang="en-US" sz="2400" b="1" dirty="0" smtClean="0"/>
              <a:t>t</a:t>
            </a:r>
            <a:r>
              <a:rPr lang="ar-IQ" sz="2400" b="1" dirty="0" smtClean="0"/>
              <a:t> </a:t>
            </a:r>
            <a:r>
              <a:rPr lang="ar-IQ" sz="2400" b="1" dirty="0" smtClean="0"/>
              <a:t> الجدولية </a:t>
            </a:r>
          </a:p>
          <a:p>
            <a:pPr algn="r" rtl="1"/>
            <a:endParaRPr lang="ar-IQ" sz="2400" b="1" dirty="0" smtClean="0"/>
          </a:p>
          <a:p>
            <a:pPr algn="r" rtl="1"/>
            <a:r>
              <a:rPr lang="ar-IQ" sz="2400" b="1" dirty="0" smtClean="0"/>
              <a:t>نرفض الفرض الصفري ونقبل الفرض </a:t>
            </a:r>
            <a:r>
              <a:rPr lang="ar-IQ" sz="2400" b="1" dirty="0" smtClean="0"/>
              <a:t>البديل</a:t>
            </a:r>
          </a:p>
          <a:p>
            <a:pPr algn="r" rtl="1"/>
            <a:r>
              <a:rPr lang="ar-IQ" sz="2400" b="1" dirty="0" smtClean="0"/>
              <a:t> </a:t>
            </a:r>
            <a:endParaRPr lang="ar-IQ" sz="2400" b="1" dirty="0" smtClean="0"/>
          </a:p>
          <a:p>
            <a:pPr algn="r" rtl="1"/>
            <a:r>
              <a:rPr lang="ar-IQ" sz="2400" b="1" dirty="0" smtClean="0"/>
              <a:t>اي انه توجد فروقات ذات دلالة احصائية </a:t>
            </a:r>
            <a:endParaRPr lang="en-US" sz="2400" b="1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314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41"/>
    </mc:Choice>
    <mc:Fallback>
      <p:transition spd="slow" advTm="48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637309" y="1371600"/>
            <a:ext cx="77285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800" b="1" dirty="0" smtClean="0"/>
              <a:t>في دراسة تجريبية عن فعالية طريقتين من طرق التدريس في مادة الرياضيات حصل الباحث على البيانات التالية : التي تمثل درجات الطلاب في التحصيل .هل توجد فروقات ذات دلالة احصائية بين العينتين ؟ عند مستوى معنوية 0.05علما ان قيمة </a:t>
            </a:r>
            <a:r>
              <a:rPr lang="en-US" sz="2800" b="1" dirty="0" smtClean="0"/>
              <a:t>t</a:t>
            </a:r>
            <a:r>
              <a:rPr lang="ar-IQ" sz="2800" b="1" dirty="0" smtClean="0"/>
              <a:t> الجدولية هي 2.16 </a:t>
            </a:r>
            <a:endParaRPr lang="en-US" sz="2800" b="1" dirty="0"/>
          </a:p>
        </p:txBody>
      </p:sp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809424"/>
              </p:ext>
            </p:extLst>
          </p:nvPr>
        </p:nvGraphicFramePr>
        <p:xfrm>
          <a:off x="609600" y="4191000"/>
          <a:ext cx="82296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914400"/>
                <a:gridCol w="914400"/>
                <a:gridCol w="914400"/>
                <a:gridCol w="914400"/>
                <a:gridCol w="914400"/>
                <a:gridCol w="914400"/>
                <a:gridCol w="914400"/>
                <a:gridCol w="914400"/>
              </a:tblGrid>
              <a:tr h="762000">
                <a:tc>
                  <a:txBody>
                    <a:bodyPr/>
                    <a:lstStyle/>
                    <a:p>
                      <a:r>
                        <a:rPr lang="ar-IQ" dirty="0" smtClean="0"/>
                        <a:t>المحاضرة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IQ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IQ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IQ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IQ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IQ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IQ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IQ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ar-IQ" dirty="0" smtClean="0"/>
                        <a:t>المناقشة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IQ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IQ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IQ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IQ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IQ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IQ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IQ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IQ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مربع نص 2"/>
          <p:cNvSpPr txBox="1"/>
          <p:nvPr/>
        </p:nvSpPr>
        <p:spPr>
          <a:xfrm>
            <a:off x="609600" y="381000"/>
            <a:ext cx="7520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3200" b="1" i="1" dirty="0">
                <a:solidFill>
                  <a:srgbClr val="FF0000"/>
                </a:solidFill>
              </a:rPr>
              <a:t>مثال: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99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01"/>
    </mc:Choice>
    <mc:Fallback>
      <p:transition spd="slow" advTm="49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مربع نص 3"/>
              <p:cNvSpPr txBox="1"/>
              <p:nvPr/>
            </p:nvSpPr>
            <p:spPr>
              <a:xfrm>
                <a:off x="235527" y="1209764"/>
                <a:ext cx="81534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3200" b="1" dirty="0" smtClean="0"/>
                  <a:t>نكتب فروض المسألة </a:t>
                </a: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/>
                            </a:rPr>
                            <m:t>𝑯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ar-IQ" sz="3200" b="1" i="1" smtClean="0">
                          <a:latin typeface="Cambria Math"/>
                        </a:rPr>
                        <m:t>:</m:t>
                      </m:r>
                      <m:r>
                        <a:rPr lang="ar-IQ" sz="3200" b="1" i="1" smtClean="0">
                          <a:latin typeface="Cambria Math"/>
                          <a:ea typeface="Cambria Math"/>
                        </a:rPr>
                        <m:t>𝝁</m:t>
                      </m:r>
                      <m:r>
                        <a:rPr lang="ar-IQ" sz="3200" b="1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ar-IQ" sz="32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ar-IQ" sz="3200" b="1" i="1" smtClean="0">
                              <a:latin typeface="Cambria Math"/>
                              <a:ea typeface="Cambria Math"/>
                            </a:rPr>
                            <m:t>𝝁</m:t>
                          </m:r>
                        </m:e>
                        <m:sub>
                          <m:r>
                            <a:rPr lang="ar-IQ" sz="3200" b="1" i="1" smtClean="0">
                              <a:latin typeface="Cambria Math"/>
                              <a:ea typeface="Cambria Math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3200" b="1" dirty="0" smtClean="0"/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latin typeface="Cambria Math"/>
                            </a:rPr>
                            <m:t>𝑯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ar-IQ" sz="3200" b="1" i="1">
                          <a:latin typeface="Cambria Math"/>
                        </a:rPr>
                        <m:t>:</m:t>
                      </m:r>
                      <m:r>
                        <a:rPr lang="ar-IQ" sz="3200" b="1" i="1" smtClean="0">
                          <a:latin typeface="Cambria Math"/>
                          <a:ea typeface="Cambria Math"/>
                        </a:rPr>
                        <m:t>𝝁</m:t>
                      </m:r>
                      <m:r>
                        <a:rPr lang="ar-IQ" sz="3200" b="1" i="1" smtClean="0">
                          <a:latin typeface="Cambria Math"/>
                          <a:ea typeface="Cambria Math"/>
                        </a:rPr>
                        <m:t>≠</m:t>
                      </m:r>
                      <m:sSub>
                        <m:sSubPr>
                          <m:ctrlPr>
                            <a:rPr lang="ar-IQ" sz="3200" b="1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ar-IQ" sz="3200" b="1" i="1">
                              <a:latin typeface="Cambria Math"/>
                              <a:ea typeface="Cambria Math"/>
                            </a:rPr>
                            <m:t>𝝁</m:t>
                          </m:r>
                        </m:e>
                        <m:sub>
                          <m:r>
                            <a:rPr lang="ar-IQ" sz="3200" b="1" i="1">
                              <a:latin typeface="Cambria Math"/>
                              <a:ea typeface="Cambria Math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27" y="1209764"/>
                <a:ext cx="8153400" cy="1569660"/>
              </a:xfrm>
              <a:prstGeom prst="rect">
                <a:avLst/>
              </a:prstGeom>
              <a:blipFill rotWithShape="1">
                <a:blip r:embed="rId5"/>
                <a:stretch>
                  <a:fillRect t="-5039" r="-1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مربع نص 4"/>
          <p:cNvSpPr txBox="1"/>
          <p:nvPr/>
        </p:nvSpPr>
        <p:spPr>
          <a:xfrm>
            <a:off x="381000" y="337451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800" b="1" dirty="0" smtClean="0"/>
              <a:t>نجد المتوسط الحسابي والتباين للعينة الاولى :</a:t>
            </a:r>
          </a:p>
          <a:p>
            <a:pPr algn="r" rtl="1"/>
            <a:endParaRPr lang="en-US" sz="28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مربع نص 5"/>
              <p:cNvSpPr txBox="1"/>
              <p:nvPr/>
            </p:nvSpPr>
            <p:spPr>
              <a:xfrm>
                <a:off x="554182" y="4378539"/>
                <a:ext cx="8077200" cy="2479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IQ" sz="3200" b="1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ar-IQ" sz="3200" b="1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ar-IQ" sz="32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ar-IQ" sz="3200" b="1" i="1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ar-IQ" sz="3200" b="1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b="1" i="1">
                                  <a:latin typeface="Cambria Math"/>
                                </a:rPr>
                                <m:t>𝒊</m:t>
                              </m:r>
                              <m:r>
                                <m:rPr>
                                  <m:brk m:alnAt="23"/>
                                </m:rPr>
                                <a:rPr lang="en-US" sz="3200" b="1" i="1"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en-US" sz="3200" b="1" i="1">
                                  <a:latin typeface="Cambria Math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sz="3200" b="1" i="1">
                                  <a:latin typeface="Cambria Math"/>
                                </a:rPr>
                                <m:t>𝒏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ar-IQ" sz="32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b="1" i="1"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US" sz="3200" b="1" i="1">
                              <a:latin typeface="Cambria Math"/>
                            </a:rPr>
                            <m:t>𝒏</m:t>
                          </m:r>
                        </m:den>
                      </m:f>
                      <m:r>
                        <a:rPr lang="en-US" sz="32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/>
                            </a:rPr>
                            <m:t>𝟓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𝟖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𝟕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𝟔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𝟒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𝟑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/>
                            </a:rPr>
                            <m:t>𝟑𝟓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latin typeface="Cambria Math"/>
                        </a:rPr>
                        <m:t>=</m:t>
                      </m:r>
                      <m:r>
                        <a:rPr lang="en-US" sz="3200" b="1" i="1" smtClean="0">
                          <a:latin typeface="Cambria Math"/>
                        </a:rPr>
                        <m:t>𝟓</m:t>
                      </m:r>
                    </m:oMath>
                  </m:oMathPara>
                </a14:m>
                <a:endParaRPr lang="ar-IQ" sz="3200" b="1" dirty="0" smtClean="0"/>
              </a:p>
              <a:p>
                <a:pPr algn="r" rtl="1"/>
                <a:endParaRPr lang="en-US" sz="3200" b="1" dirty="0"/>
              </a:p>
            </p:txBody>
          </p:sp>
        </mc:Choice>
        <mc:Fallback>
          <p:sp>
            <p:nvSpPr>
              <p:cNvPr id="6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82" y="4378539"/>
                <a:ext cx="8077200" cy="247946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مربع نص 8"/>
          <p:cNvSpPr txBox="1"/>
          <p:nvPr/>
        </p:nvSpPr>
        <p:spPr>
          <a:xfrm>
            <a:off x="235527" y="3810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3200" b="1" dirty="0">
                <a:solidFill>
                  <a:srgbClr val="FF0000"/>
                </a:solidFill>
              </a:rPr>
              <a:t>الحل</a:t>
            </a:r>
            <a:r>
              <a:rPr lang="ar-IQ" sz="3200" b="1" dirty="0" smtClean="0">
                <a:solidFill>
                  <a:srgbClr val="FF0000"/>
                </a:solidFill>
              </a:rPr>
              <a:t>:</a:t>
            </a:r>
            <a:endParaRPr lang="ar-IQ" sz="3200" b="1" dirty="0">
              <a:solidFill>
                <a:srgbClr val="FF0000"/>
              </a:solidFill>
            </a:endParaRPr>
          </a:p>
        </p:txBody>
      </p:sp>
      <p:pic>
        <p:nvPicPr>
          <p:cNvPr id="10" name="صو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587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55"/>
    </mc:Choice>
    <mc:Fallback>
      <p:transition spd="slow" advTm="32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جدول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73366349"/>
                  </p:ext>
                </p:extLst>
              </p:nvPr>
            </p:nvGraphicFramePr>
            <p:xfrm>
              <a:off x="1524000" y="784830"/>
              <a:ext cx="6096000" cy="47648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/>
                    <a:gridCol w="2032000"/>
                    <a:gridCol w="2032000"/>
                  </a:tblGrid>
                  <a:tr h="619549">
                    <a:tc>
                      <a:txBody>
                        <a:bodyPr/>
                        <a:lstStyle/>
                        <a:p>
                          <a:r>
                            <a:rPr lang="ar-IQ" sz="2800" dirty="0" smtClean="0"/>
                            <a:t>المحاضرة </a:t>
                          </a:r>
                          <a:r>
                            <a:rPr lang="en-US" sz="2800" dirty="0" smtClean="0"/>
                            <a:t>x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latin typeface="Cambria Math"/>
                                  </a:rPr>
                                  <m:t>𝒙</m:t>
                                </m:r>
                                <m:r>
                                  <a:rPr lang="en-US" sz="2800" b="1" i="1" smtClean="0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2800" b="1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b="1" i="1" smtClean="0">
                                            <a:latin typeface="Cambria Math"/>
                                          </a:rPr>
                                          <m:t>𝒙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800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80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 i="1" smtClean="0">
                                            <a:latin typeface="Cambria Math"/>
                                          </a:rPr>
                                          <m:t>𝒙</m:t>
                                        </m:r>
                                        <m:r>
                                          <a:rPr lang="en-US" sz="2800" b="1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1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̅"/>
                                                <m:ctrlPr>
                                                  <a:rPr lang="en-US" sz="2800" b="1" i="1" smtClean="0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800" b="1" i="1" smtClean="0">
                                                    <a:latin typeface="Cambria Math"/>
                                                  </a:rPr>
                                                  <m:t>𝒙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2800" b="1" i="1" smtClean="0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  <m:r>
                                          <m:rPr>
                                            <m:nor/>
                                          </m:rPr>
                                          <a:rPr lang="en-US" sz="2800" dirty="0"/>
                                          <m:t> 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800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5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5-5=0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8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8-5=3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9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7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7-5=2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4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6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6-5=1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4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4-5=-1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3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3-5=-2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4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2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2-5=-3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9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Sum=</a:t>
                          </a:r>
                          <a:r>
                            <a:rPr lang="ar-IQ" sz="2800" dirty="0" smtClean="0"/>
                            <a:t>35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28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5" name="جدول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73366349"/>
                  </p:ext>
                </p:extLst>
              </p:nvPr>
            </p:nvGraphicFramePr>
            <p:xfrm>
              <a:off x="1524000" y="784830"/>
              <a:ext cx="6096000" cy="47648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/>
                    <a:gridCol w="2032000"/>
                    <a:gridCol w="2032000"/>
                  </a:tblGrid>
                  <a:tr h="619549">
                    <a:tc>
                      <a:txBody>
                        <a:bodyPr/>
                        <a:lstStyle/>
                        <a:p>
                          <a:r>
                            <a:rPr lang="ar-IQ" sz="2800" dirty="0" smtClean="0"/>
                            <a:t>المحاضرة </a:t>
                          </a:r>
                          <a:r>
                            <a:rPr lang="en-US" sz="2800" dirty="0" smtClean="0"/>
                            <a:t>x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99701" t="-11765" r="-99701" b="-69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200300" t="-11765" b="-694118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5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5-5=0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8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8-5=3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9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7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7-5=2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4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6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6-5=1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4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4-5=-1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3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3-5=-2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4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2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2-5=-3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9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Sum=</a:t>
                          </a:r>
                          <a:r>
                            <a:rPr lang="ar-IQ" sz="2800" dirty="0" smtClean="0"/>
                            <a:t>35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28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مستطيل 5"/>
              <p:cNvSpPr/>
              <p:nvPr/>
            </p:nvSpPr>
            <p:spPr>
              <a:xfrm>
                <a:off x="762000" y="5791200"/>
                <a:ext cx="8001000" cy="842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 smtClean="0">
                              <a:latin typeface="Cambria Math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sz="24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/>
                                  <a:ea typeface="Cambria Math"/>
                                </a:rPr>
                                <m:t>𝜹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e>
                        <m:sub/>
                        <m:sup>
                          <m:r>
                            <a:rPr lang="en-US" sz="2400" b="1" i="1">
                              <a:latin typeface="Cambria Math"/>
                            </a:rPr>
                            <m:t>𝟐</m:t>
                          </m:r>
                        </m:sup>
                      </m:sSubSup>
                      <m:r>
                        <a:rPr lang="en-US" sz="24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400" b="1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1" i="1">
                                  <a:latin typeface="Cambria Math"/>
                                </a:rPr>
                                <m:t>𝒊</m:t>
                              </m:r>
                              <m:r>
                                <m:rPr>
                                  <m:brk m:alnAt="23"/>
                                </m:rPr>
                                <a:rPr lang="en-US" sz="2400" b="1" i="1"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en-US" sz="2400" b="1" i="1">
                                  <a:latin typeface="Cambria Math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sz="2400" b="1" i="1">
                                  <a:latin typeface="Cambria Math"/>
                                </a:rPr>
                                <m:t>𝒏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400" b="1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1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1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>
                                              <a:latin typeface="Cambria Math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1" i="1">
                                              <a:latin typeface="Cambria Math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en-US" sz="2400" b="1" i="1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1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400" b="1" i="1" smtClean="0">
                                                  <a:latin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400" b="1" i="1" smtClean="0">
                                                  <a:latin typeface="Cambria Math"/>
                                                </a:rPr>
                                                <m:t>𝒙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400" b="1" i="1" smtClean="0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r>
                            <a:rPr lang="en-US" sz="2400" b="1" i="1">
                              <a:latin typeface="Cambria Math"/>
                            </a:rPr>
                            <m:t>𝒏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𝟐𝟖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𝟒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6" name="مستطيل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791200"/>
                <a:ext cx="8001000" cy="84285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مستطيل 6"/>
          <p:cNvSpPr/>
          <p:nvPr/>
        </p:nvSpPr>
        <p:spPr>
          <a:xfrm>
            <a:off x="775855" y="261610"/>
            <a:ext cx="8250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sz="2800" b="1" dirty="0" err="1" smtClean="0"/>
              <a:t>لايجاد</a:t>
            </a:r>
            <a:r>
              <a:rPr lang="ar-IQ" sz="2800" b="1" dirty="0" smtClean="0"/>
              <a:t> التباين نكون الجدول التالي :</a:t>
            </a:r>
            <a:endParaRPr lang="en-US" sz="2800" b="1" dirty="0"/>
          </a:p>
        </p:txBody>
      </p:sp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074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3"/>
    </mc:Choice>
    <mc:Fallback>
      <p:transition spd="slow" advTm="120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457200" y="4572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3200" b="1" dirty="0"/>
              <a:t>نجد المتوسط الحسابي والتباين للعينة </a:t>
            </a:r>
            <a:r>
              <a:rPr lang="ar-IQ" sz="3200" b="1" dirty="0" smtClean="0"/>
              <a:t>الثانية :</a:t>
            </a:r>
            <a:endParaRPr lang="en-US" sz="3200" b="1" i="1" dirty="0">
              <a:latin typeface="Cambria Math"/>
            </a:endParaRPr>
          </a:p>
          <a:p>
            <a:pPr algn="r" rtl="1"/>
            <a:endParaRPr lang="en-US" sz="32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مربع نص 4"/>
              <p:cNvSpPr txBox="1"/>
              <p:nvPr/>
            </p:nvSpPr>
            <p:spPr>
              <a:xfrm>
                <a:off x="581891" y="2133600"/>
                <a:ext cx="8077200" cy="2174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IQ" sz="2800" b="1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ar-IQ" sz="2800" b="1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800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ar-IQ" sz="28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ar-IQ" sz="28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ar-IQ" sz="2800" b="1" i="1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ar-IQ" sz="2800" b="1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1" i="1">
                                  <a:latin typeface="Cambria Math"/>
                                </a:rPr>
                                <m:t>𝒊</m:t>
                              </m:r>
                              <m:r>
                                <m:rPr>
                                  <m:brk m:alnAt="23"/>
                                </m:rPr>
                                <a:rPr lang="en-US" sz="2800" b="1" i="1"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en-US" sz="2800" b="1" i="1">
                                  <a:latin typeface="Cambria Math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sz="2800" b="1" i="1">
                                  <a:latin typeface="Cambria Math"/>
                                </a:rPr>
                                <m:t>𝒏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ar-IQ" sz="28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US" sz="2800" b="1" i="1">
                              <a:latin typeface="Cambria Math"/>
                            </a:rPr>
                            <m:t>𝒏</m:t>
                          </m:r>
                        </m:den>
                      </m:f>
                      <m:r>
                        <a:rPr lang="en-US" sz="28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𝟓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𝟑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𝟒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𝟐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𝟑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/>
                            </a:rPr>
                            <m:t>𝟖</m:t>
                          </m:r>
                        </m:den>
                      </m:f>
                      <m:r>
                        <a:rPr lang="en-US" sz="28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/>
                            </a:rPr>
                            <m:t>𝟐𝟏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/>
                            </a:rPr>
                            <m:t>𝟖</m:t>
                          </m:r>
                        </m:den>
                      </m:f>
                      <m:r>
                        <a:rPr lang="en-US" sz="2800" b="1" i="1" smtClean="0">
                          <a:latin typeface="Cambria Math"/>
                        </a:rPr>
                        <m:t>=</m:t>
                      </m:r>
                      <m:r>
                        <a:rPr lang="en-US" sz="2800" b="1" i="1" smtClean="0">
                          <a:latin typeface="Cambria Math"/>
                        </a:rPr>
                        <m:t>𝟐</m:t>
                      </m:r>
                      <m:r>
                        <a:rPr lang="en-US" sz="2800" b="1" i="1" smtClean="0">
                          <a:latin typeface="Cambria Math"/>
                        </a:rPr>
                        <m:t>.</m:t>
                      </m:r>
                      <m:r>
                        <a:rPr lang="en-US" sz="2800" b="1" i="1" smtClean="0">
                          <a:latin typeface="Cambria Math"/>
                        </a:rPr>
                        <m:t>𝟔𝟐</m:t>
                      </m:r>
                    </m:oMath>
                  </m:oMathPara>
                </a14:m>
                <a:endParaRPr lang="en-US" sz="2800" b="1" dirty="0" smtClean="0"/>
              </a:p>
              <a:p>
                <a:pPr algn="r" rtl="1"/>
                <a:endParaRPr lang="en-US" sz="2800" b="1" dirty="0"/>
              </a:p>
            </p:txBody>
          </p:sp>
        </mc:Choice>
        <mc:Fallback>
          <p:sp>
            <p:nvSpPr>
              <p:cNvPr id="5" name="مربع نص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91" y="2133600"/>
                <a:ext cx="8077200" cy="217482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مستطيل 5"/>
          <p:cNvSpPr/>
          <p:nvPr/>
        </p:nvSpPr>
        <p:spPr>
          <a:xfrm>
            <a:off x="360218" y="4734580"/>
            <a:ext cx="8250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sz="2800" b="1" dirty="0" err="1" smtClean="0"/>
              <a:t>لايجاد</a:t>
            </a:r>
            <a:r>
              <a:rPr lang="ar-IQ" sz="2800" b="1" dirty="0" smtClean="0"/>
              <a:t> التباين نكون الجدول التالي :</a:t>
            </a:r>
            <a:endParaRPr lang="en-US" sz="2800" b="1" dirty="0"/>
          </a:p>
        </p:txBody>
      </p:sp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868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56"/>
    </mc:Choice>
    <mc:Fallback>
      <p:transition spd="slow" advTm="45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2|17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9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6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8|21.6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5|1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7|3.1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7|7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0.2|28.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8718</TotalTime>
  <Words>840</Words>
  <Application>Microsoft Office PowerPoint</Application>
  <PresentationFormat>عرض على الشاشة (3:4)‏</PresentationFormat>
  <Paragraphs>128</Paragraphs>
  <Slides>12</Slides>
  <Notes>0</Notes>
  <HiddenSlides>0</HiddenSlides>
  <MMClips>12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3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Enjoy My Fine Releases.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DR.Ahmed Saker 2o1O</dc:creator>
  <cp:lastModifiedBy>DR.Ahmed Saker 2o1O</cp:lastModifiedBy>
  <cp:revision>31</cp:revision>
  <dcterms:created xsi:type="dcterms:W3CDTF">2020-05-06T13:34:11Z</dcterms:created>
  <dcterms:modified xsi:type="dcterms:W3CDTF">2020-05-13T13:58:55Z</dcterms:modified>
</cp:coreProperties>
</file>